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82"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showGuides="1">
      <p:cViewPr varScale="1">
        <p:scale>
          <a:sx n="104" d="100"/>
          <a:sy n="104" d="100"/>
        </p:scale>
        <p:origin x="850" y="8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microsoft.com/office/2007/relationships/media" Target="../media/media2.mp4"/><Relationship Id="rId1" Type="http://schemas.openxmlformats.org/officeDocument/2006/relationships/video" Target="../media/media2.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endParaRPr lang="en-US" sz="1200">
              <a:solidFill>
                <a:schemeClr val="bg1"/>
              </a:solidFill>
            </a:endParaRP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65" y="2312364"/>
            <a:ext cx="6520068" cy="2338070"/>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SPOTIFY MUSIC RECOMMENDATION SYSTEM</a:t>
            </a:r>
            <a:endParaRPr lang="en-US" sz="2000" b="1"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Team :</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Name : Tamilselvan.R</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Email Id :</a:t>
            </a:r>
            <a:r>
              <a:rPr lang="en-US" sz="1400" b="1" dirty="0">
                <a:solidFill>
                  <a:srgbClr val="0070C0"/>
                </a:solidFill>
                <a:latin typeface="Times New Roman" panose="02020603050405020304" pitchFamily="18" charset="0"/>
                <a:cs typeface="Times New Roman" panose="02020603050405020304" pitchFamily="18" charset="0"/>
              </a:rPr>
              <a:t> tamilselvan87877@gmail.com</a:t>
            </a:r>
            <a:endParaRPr lang="en-US" sz="1400" b="1" dirty="0">
              <a:solidFill>
                <a:srgbClr val="0070C0"/>
              </a:solidFill>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NM Id : au811321114028                                               Guide: P.Raja(Master Trainer)</a:t>
            </a:r>
            <a:endParaRPr lang="en-US" sz="1400" dirty="0">
              <a:latin typeface="Times New Roman" panose="02020603050405020304" pitchFamily="18" charset="0"/>
              <a:cs typeface="Times New Roman" panose="02020603050405020304" pitchFamily="18" charset="0"/>
            </a:endParaRPr>
          </a:p>
          <a:p>
            <a:pPr algn="ctr"/>
            <a:endParaRPr lang="en-US" dirty="0"/>
          </a:p>
          <a:p>
            <a:pPr algn="ctr"/>
            <a:endParaRPr lang="en-US" sz="1400" dirty="0"/>
          </a:p>
          <a:p>
            <a:pPr algn="ctr"/>
            <a:endParaRPr lang="en-US" dirty="0"/>
          </a:p>
          <a:p>
            <a:pPr algn="ct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Future Scope</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715010" y="1054735"/>
            <a:ext cx="6223635" cy="3705225"/>
          </a:xfrm>
          <a:prstGeom prst="rect">
            <a:avLst/>
          </a:prstGeom>
          <a:noFill/>
        </p:spPr>
        <p:txBody>
          <a:bodyPr wrap="square" rtlCol="0">
            <a:noAutofit/>
          </a:bodyPr>
          <a:p>
            <a:pPr algn="just"/>
            <a:r>
              <a:rPr lang="en-US" b="1"/>
              <a:t> </a:t>
            </a:r>
            <a:r>
              <a:rPr lang="en-US" sz="1800" b="1">
                <a:latin typeface="Times New Roman" panose="02020603050405020304" pitchFamily="18" charset="0"/>
                <a:cs typeface="Times New Roman" panose="02020603050405020304" pitchFamily="18" charset="0"/>
              </a:rPr>
              <a:t>Integrating</a:t>
            </a:r>
            <a:r>
              <a:rPr lang="en-US" b="1">
                <a:latin typeface="Times New Roman" panose="02020603050405020304" pitchFamily="18" charset="0"/>
                <a:cs typeface="Times New Roman" panose="02020603050405020304" pitchFamily="18" charset="0"/>
              </a:rPr>
              <a:t> </a:t>
            </a:r>
            <a:r>
              <a:rPr lang="en-US" sz="1800" b="1">
                <a:latin typeface="Times New Roman" panose="02020603050405020304" pitchFamily="18" charset="0"/>
                <a:cs typeface="Times New Roman" panose="02020603050405020304" pitchFamily="18" charset="0"/>
              </a:rPr>
              <a:t>with other services:</a:t>
            </a:r>
            <a:r>
              <a:rPr lang="en-US" sz="1800">
                <a:latin typeface="Times New Roman" panose="02020603050405020304" pitchFamily="18" charset="0"/>
                <a:cs typeface="Times New Roman" panose="02020603050405020304" pitchFamily="18" charset="0"/>
              </a:rPr>
              <a:t> Integrating the system with other services, such as social media, calendar, and location-based services.</a:t>
            </a:r>
            <a:endParaRPr lang="en-US" sz="1800">
              <a:latin typeface="Times New Roman" panose="02020603050405020304" pitchFamily="18" charset="0"/>
              <a:cs typeface="Times New Roman" panose="02020603050405020304" pitchFamily="18" charset="0"/>
            </a:endParaRPr>
          </a:p>
          <a:p>
            <a:pPr indent="0" algn="just">
              <a:buNone/>
            </a:pPr>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 </a:t>
            </a:r>
            <a:r>
              <a:rPr lang="en-US" sz="1800" b="1">
                <a:latin typeface="Times New Roman" panose="02020603050405020304" pitchFamily="18" charset="0"/>
                <a:cs typeface="Times New Roman" panose="02020603050405020304" pitchFamily="18" charset="0"/>
              </a:rPr>
              <a:t>Enhancing user feedback mechanisms:</a:t>
            </a:r>
            <a:r>
              <a:rPr lang="en-US" sz="1800">
                <a:latin typeface="Times New Roman" panose="02020603050405020304" pitchFamily="18" charset="0"/>
                <a:cs typeface="Times New Roman" panose="02020603050405020304" pitchFamily="18" charset="0"/>
              </a:rPr>
              <a:t> Enhancing user feedback mechanisms to improve the accuracy and relevance of music recommendations.</a:t>
            </a:r>
            <a:endParaRPr lang="en-US" sz="1800">
              <a:latin typeface="Times New Roman" panose="02020603050405020304" pitchFamily="18" charset="0"/>
              <a:cs typeface="Times New Roman" panose="02020603050405020304" pitchFamily="18" charset="0"/>
            </a:endParaRPr>
          </a:p>
          <a:p>
            <a:pPr indent="0" algn="just">
              <a:buNone/>
            </a:pPr>
            <a:endParaRPr lang="en-US" sz="1800">
              <a:latin typeface="Times New Roman" panose="02020603050405020304" pitchFamily="18" charset="0"/>
              <a:cs typeface="Times New Roman" panose="02020603050405020304" pitchFamily="18" charset="0"/>
            </a:endParaRPr>
          </a:p>
          <a:p>
            <a:pPr algn="just"/>
            <a:r>
              <a:rPr lang="en-US" sz="1800" b="1">
                <a:latin typeface="Times New Roman" panose="02020603050405020304" pitchFamily="18" charset="0"/>
                <a:cs typeface="Times New Roman" panose="02020603050405020304" pitchFamily="18" charset="0"/>
              </a:rPr>
              <a:t> Exploring new techniques:</a:t>
            </a:r>
            <a:r>
              <a:rPr lang="en-US" sz="1800">
                <a:latin typeface="Times New Roman" panose="02020603050405020304" pitchFamily="18" charset="0"/>
                <a:cs typeface="Times New Roman" panose="02020603050405020304" pitchFamily="18" charset="0"/>
              </a:rPr>
              <a:t> Exploring new techniques, such as natural language processing and computer vision, to improve music recommendations.</a:t>
            </a:r>
            <a:r>
              <a:rPr lang="en-US"/>
              <a:t>	</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t>Thank you!</a:t>
            </a:r>
            <a:endParaRPr lang="en-US" sz="3000" b="1"/>
          </a:p>
        </p:txBody>
      </p:sp>
      <p:sp>
        <p:nvSpPr>
          <p:cNvPr id="2" name="Text Box 1"/>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54050" y="1058545"/>
            <a:ext cx="6539230" cy="3357880"/>
          </a:xfrm>
          <a:prstGeom prst="rect">
            <a:avLst/>
          </a:prstGeom>
          <a:noFill/>
        </p:spPr>
        <p:txBody>
          <a:bodyPr wrap="square">
            <a:no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Abstract of the Project</a:t>
            </a:r>
            <a:endParaRPr lang="en-IN"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000" dirty="0">
                <a:latin typeface="Times New Roman" panose="02020603050405020304" pitchFamily="18" charset="0"/>
                <a:ea typeface="+mn-lt"/>
                <a:cs typeface="Times New Roman" panose="02020603050405020304" pitchFamily="18" charset="0"/>
              </a:rPr>
              <a:t>Problem Statement</a:t>
            </a:r>
            <a:endParaRPr lang="en-US" sz="20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000" dirty="0">
                <a:latin typeface="Times New Roman" panose="02020603050405020304" pitchFamily="18" charset="0"/>
                <a:ea typeface="+mn-lt"/>
                <a:cs typeface="Times New Roman" panose="02020603050405020304" pitchFamily="18" charset="0"/>
              </a:rPr>
              <a:t>Proposed Solution</a:t>
            </a:r>
            <a:endParaRPr lang="en-US" sz="20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000" dirty="0">
                <a:latin typeface="Times New Roman" panose="02020603050405020304" pitchFamily="18" charset="0"/>
                <a:ea typeface="+mn-lt"/>
                <a:cs typeface="Times New Roman" panose="02020603050405020304" pitchFamily="18" charset="0"/>
              </a:rPr>
              <a:t>System Architecture</a:t>
            </a:r>
            <a:endParaRPr lang="en-US" sz="20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000" dirty="0">
                <a:latin typeface="Times New Roman" panose="02020603050405020304" pitchFamily="18" charset="0"/>
                <a:ea typeface="+mn-lt"/>
                <a:cs typeface="Times New Roman" panose="02020603050405020304" pitchFamily="18" charset="0"/>
              </a:rPr>
              <a:t>Live Demo of The Project</a:t>
            </a:r>
            <a:endParaRPr lang="en-US" sz="20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000" dirty="0">
                <a:latin typeface="Times New Roman" panose="02020603050405020304" pitchFamily="18" charset="0"/>
                <a:ea typeface="+mn-lt"/>
                <a:cs typeface="Times New Roman" panose="02020603050405020304" pitchFamily="18" charset="0"/>
              </a:rPr>
              <a:t>Embedded Video of Project</a:t>
            </a:r>
            <a:endParaRPr lang="en-US" sz="20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2000" dirty="0">
                <a:latin typeface="Times New Roman" panose="02020603050405020304" pitchFamily="18" charset="0"/>
                <a:ea typeface="+mn-lt"/>
                <a:cs typeface="Times New Roman" panose="02020603050405020304" pitchFamily="18" charset="0"/>
              </a:rPr>
              <a:t>Conclusion</a:t>
            </a:r>
            <a:endParaRPr lang="en-IN" sz="20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000" dirty="0">
                <a:latin typeface="Times New Roman" panose="02020603050405020304" pitchFamily="18" charset="0"/>
                <a:ea typeface="+mn-lt"/>
                <a:cs typeface="Times New Roman" panose="02020603050405020304" pitchFamily="18" charset="0"/>
              </a:rPr>
              <a:t>Future Scope</a:t>
            </a:r>
            <a:endParaRPr lang="en-US" sz="2000" dirty="0">
              <a:latin typeface="Times New Roman" panose="02020603050405020304" pitchFamily="18" charset="0"/>
              <a:ea typeface="+mn-lt"/>
              <a:cs typeface="Times New Roman" panose="02020603050405020304" pitchFamily="18" charset="0"/>
            </a:endParaRPr>
          </a:p>
        </p:txBody>
      </p:sp>
      <p:sp>
        <p:nvSpPr>
          <p:cNvPr id="2" name="Text Box 1"/>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85" y="445135"/>
            <a:ext cx="8465820" cy="460375"/>
          </a:xfrm>
          <a:noFill/>
        </p:spPr>
        <p:txBody>
          <a:bodyPr rot="0" spcFirstLastPara="0" vertOverflow="overflow" horzOverflow="overflow" vert="horz" wrap="square" lIns="91440" tIns="45720" rIns="91440" bIns="45720" numCol="1" spcCol="0" rtlCol="0" fromWordArt="0" anchor="t" anchorCtr="0" forceAA="0" compatLnSpc="1">
            <a:spAutoFit/>
          </a:bodyPr>
          <a:lstStyle/>
          <a:p>
            <a:pPr marL="0" indent="0" algn="just">
              <a:buClr>
                <a:srgbClr val="262626"/>
              </a:buClr>
              <a:buSzPct val="25000"/>
              <a:buFont typeface="Arial" panose="020B0604020202020204" pitchFamily="34" charset="0"/>
            </a:pPr>
            <a:r>
              <a:rPr lang="en-US" sz="2400" b="1">
                <a:solidFill>
                  <a:srgbClr val="002060"/>
                </a:solidFill>
                <a:latin typeface="Times New Roman" panose="02020603050405020304" pitchFamily="18" charset="0"/>
                <a:cs typeface="Times New Roman" panose="02020603050405020304" pitchFamily="18" charset="0"/>
              </a:rPr>
              <a:t>Abstract</a:t>
            </a:r>
            <a:endParaRPr lang="en-US" sz="1600" b="1">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659765" y="1167765"/>
            <a:ext cx="7619365" cy="3415030"/>
          </a:xfrm>
          <a:prstGeom prst="rect">
            <a:avLst/>
          </a:prstGeom>
          <a:noFill/>
        </p:spPr>
        <p:txBody>
          <a:bodyPr wrap="square" rtlCol="0">
            <a:spAutoFit/>
          </a:bodyPr>
          <a:p>
            <a:pPr algn="just">
              <a:buSzPct val="100000"/>
            </a:pPr>
            <a:r>
              <a:rPr lang="en-US" sz="1800">
                <a:latin typeface="Times New Roman" panose="02020603050405020304" pitchFamily="18" charset="0"/>
                <a:cs typeface="Times New Roman" panose="02020603050405020304" pitchFamily="18" charset="0"/>
              </a:rPr>
              <a:t> Develop a music recommendation system that suggests songs to users based on their listening history and preferences. Improve user engagement and satisfaction with the Spotify platform. Increase music discovery and exploration among users. Users often struggle to find new music that aligns with their tastes and preferences.</a:t>
            </a:r>
            <a:endParaRPr lang="en-US" sz="1800">
              <a:latin typeface="Times New Roman" panose="02020603050405020304" pitchFamily="18" charset="0"/>
              <a:cs typeface="Times New Roman" panose="02020603050405020304" pitchFamily="18" charset="0"/>
            </a:endParaRPr>
          </a:p>
          <a:p>
            <a:pPr algn="just">
              <a:buSzPct val="100000"/>
            </a:pPr>
            <a:endParaRPr lang="en-US" sz="1800">
              <a:latin typeface="Times New Roman" panose="02020603050405020304" pitchFamily="18" charset="0"/>
              <a:cs typeface="Times New Roman" panose="02020603050405020304" pitchFamily="18" charset="0"/>
            </a:endParaRPr>
          </a:p>
          <a:p>
            <a:pPr algn="just">
              <a:buSzPct val="100000"/>
            </a:pPr>
            <a:r>
              <a:rPr lang="en-US" sz="1800">
                <a:latin typeface="Times New Roman" panose="02020603050405020304" pitchFamily="18" charset="0"/>
                <a:cs typeface="Times New Roman" panose="02020603050405020304" pitchFamily="18" charset="0"/>
              </a:rPr>
              <a:t>  Existing music recommendation systems may not fully capture user preferences or provide accurate suggestions. Spotify aims to improve its recommendation system to enhance user experience and competitiveness. content-based filtering works on item features. This filtering method recommends new items having similar characteristics as the user’s previous engagements.</a:t>
            </a:r>
            <a:endParaRPr lang="en-US"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Times New Roman" panose="02020603050405020304" pitchFamily="18" charset="0"/>
                <a:cs typeface="Times New Roman" panose="02020603050405020304" pitchFamily="18" charset="0"/>
              </a:rPr>
              <a:t>Problem</a:t>
            </a:r>
            <a:r>
              <a:rPr lang="en-US" sz="2400" b="1">
                <a:solidFill>
                  <a:schemeClr val="accent1"/>
                </a:solidFill>
                <a:latin typeface="Times New Roman" panose="02020603050405020304" pitchFamily="18" charset="0"/>
                <a:cs typeface="Times New Roman" panose="02020603050405020304" pitchFamily="18" charset="0"/>
              </a:rPr>
              <a:t> </a:t>
            </a:r>
            <a:r>
              <a:rPr lang="en-US" sz="2400" b="1">
                <a:solidFill>
                  <a:srgbClr val="002060"/>
                </a:solidFill>
                <a:latin typeface="Times New Roman" panose="02020603050405020304" pitchFamily="18" charset="0"/>
                <a:cs typeface="Times New Roman" panose="02020603050405020304" pitchFamily="18" charset="0"/>
              </a:rPr>
              <a:t>Statement</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762000" y="1221105"/>
            <a:ext cx="6675120" cy="2735580"/>
          </a:xfrm>
          <a:prstGeom prst="rect">
            <a:avLst/>
          </a:prstGeom>
          <a:noFill/>
        </p:spPr>
        <p:txBody>
          <a:bodyPr wrap="square" rtlCol="0">
            <a:noAutofit/>
          </a:bodyPr>
          <a:p>
            <a:r>
              <a:rPr lang="en-US"/>
              <a:t> </a:t>
            </a:r>
            <a:r>
              <a:rPr lang="en-US" sz="200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The Users often struggle to find new music that aligns with their tastes and preferences.</a:t>
            </a:r>
            <a:endParaRPr lang="en-US" sz="18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  Existing music recommendation systems may not fully capture user preferences or provide accurate suggestions.</a:t>
            </a:r>
            <a:endParaRPr lang="en-US" sz="1800">
              <a:latin typeface="Times New Roman" panose="02020603050405020304" pitchFamily="18" charset="0"/>
              <a:cs typeface="Times New Roman" panose="02020603050405020304" pitchFamily="18" charset="0"/>
            </a:endParaRPr>
          </a:p>
          <a:p>
            <a:pPr indent="0">
              <a:buNone/>
            </a:pPr>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  Spotify aims to improve its recommendation system to enhance user experience and competitiveness.</a:t>
            </a:r>
            <a:endParaRPr lang="en-US" sz="1800">
              <a:latin typeface="Times New Roman" panose="02020603050405020304" pitchFamily="18" charset="0"/>
              <a:cs typeface="Times New Roman" panose="02020603050405020304" pitchFamily="18" charset="0"/>
            </a:endParaRPr>
          </a:p>
        </p:txBody>
      </p:sp>
      <p:pic>
        <p:nvPicPr>
          <p:cNvPr id="11" name="Picture 10" descr="IMG_256"/>
          <p:cNvPicPr>
            <a:picLocks noChangeAspect="1"/>
          </p:cNvPicPr>
          <p:nvPr/>
        </p:nvPicPr>
        <p:blipFill>
          <a:blip r:embed="rId1"/>
          <a:stretch>
            <a:fillRect/>
          </a:stretch>
        </p:blipFill>
        <p:spPr>
          <a:xfrm>
            <a:off x="7327900" y="1017905"/>
            <a:ext cx="1668780" cy="306832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Proposed Solution</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762000" y="1199515"/>
            <a:ext cx="7300595" cy="2013585"/>
          </a:xfrm>
          <a:prstGeom prst="rect">
            <a:avLst/>
          </a:prstGeom>
          <a:noFill/>
        </p:spPr>
        <p:txBody>
          <a:bodyPr wrap="square" rtlCol="0">
            <a:noAutofit/>
          </a:bodyPr>
          <a:p>
            <a:pPr algn="just"/>
            <a:r>
              <a:rPr lang="en-US" sz="1800">
                <a:latin typeface="Times New Roman" panose="02020603050405020304" pitchFamily="18" charset="0"/>
                <a:cs typeface="Times New Roman" panose="02020603050405020304" pitchFamily="18" charset="0"/>
              </a:rPr>
              <a:t> Solution:The Project Involves utilization of k-means clustering for</a:t>
            </a:r>
            <a:endParaRPr lang="en-US" sz="1800">
              <a:latin typeface="Times New Roman" panose="02020603050405020304" pitchFamily="18" charset="0"/>
              <a:cs typeface="Times New Roman" panose="02020603050405020304" pitchFamily="18" charset="0"/>
            </a:endParaRPr>
          </a:p>
          <a:p>
            <a:pPr indent="0" algn="just">
              <a:buNone/>
            </a:pPr>
            <a:r>
              <a:rPr lang="en-US" sz="1800">
                <a:latin typeface="Times New Roman" panose="02020603050405020304" pitchFamily="18" charset="0"/>
                <a:cs typeface="Times New Roman" panose="02020603050405020304" pitchFamily="18" charset="0"/>
              </a:rPr>
              <a:t>music recommendation system.</a:t>
            </a:r>
            <a:endParaRPr lang="en-US" sz="1800">
              <a:latin typeface="Times New Roman" panose="02020603050405020304" pitchFamily="18" charset="0"/>
              <a:cs typeface="Times New Roman" panose="02020603050405020304" pitchFamily="18" charset="0"/>
            </a:endParaRPr>
          </a:p>
          <a:p>
            <a:pPr indent="0" algn="just">
              <a:buNone/>
            </a:pPr>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 Gather data on user listening history, preferences, and</a:t>
            </a:r>
            <a:endParaRPr lang="en-US" sz="1800">
              <a:latin typeface="Times New Roman" panose="02020603050405020304" pitchFamily="18" charset="0"/>
              <a:cs typeface="Times New Roman" panose="02020603050405020304" pitchFamily="18" charset="0"/>
            </a:endParaRPr>
          </a:p>
          <a:p>
            <a:pPr indent="0" algn="just">
              <a:buNone/>
            </a:pPr>
            <a:r>
              <a:rPr lang="en-US" sz="1800">
                <a:latin typeface="Times New Roman" panose="02020603050405020304" pitchFamily="18" charset="0"/>
                <a:cs typeface="Times New Roman" panose="02020603050405020304" pitchFamily="18" charset="0"/>
              </a:rPr>
              <a:t>interactions with the Spotify platform. This could include user</a:t>
            </a:r>
            <a:endParaRPr lang="en-US" sz="1800">
              <a:latin typeface="Times New Roman" panose="02020603050405020304" pitchFamily="18" charset="0"/>
              <a:cs typeface="Times New Roman" panose="02020603050405020304" pitchFamily="18" charset="0"/>
            </a:endParaRPr>
          </a:p>
          <a:p>
            <a:pPr indent="0" algn="just">
              <a:buNone/>
            </a:pPr>
            <a:r>
              <a:rPr lang="en-US" sz="1800">
                <a:latin typeface="Times New Roman" panose="02020603050405020304" pitchFamily="18" charset="0"/>
                <a:cs typeface="Times New Roman" panose="02020603050405020304" pitchFamily="18" charset="0"/>
              </a:rPr>
              <a:t>profiles, playlists, liked songs, skipped songs, etc.</a:t>
            </a:r>
            <a:endParaRPr lang="en-US"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System Architecture</a:t>
            </a:r>
            <a:endParaRPr lang="en-US" sz="2400" b="1">
              <a:solidFill>
                <a:srgbClr val="002060"/>
              </a:solidFill>
              <a:latin typeface="Times New Roman" panose="02020603050405020304" pitchFamily="18" charset="0"/>
              <a:cs typeface="Times New Roman" panose="02020603050405020304" pitchFamily="18" charset="0"/>
            </a:endParaRPr>
          </a:p>
        </p:txBody>
      </p:sp>
      <p:sp>
        <p:nvSpPr>
          <p:cNvPr id="2" name="Text Box 1"/>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pic>
        <p:nvPicPr>
          <p:cNvPr id="21" name="Picture 20" descr="IMG_256"/>
          <p:cNvPicPr>
            <a:picLocks noChangeAspect="1"/>
          </p:cNvPicPr>
          <p:nvPr/>
        </p:nvPicPr>
        <p:blipFill>
          <a:blip r:embed="rId1"/>
          <a:stretch>
            <a:fillRect/>
          </a:stretch>
        </p:blipFill>
        <p:spPr>
          <a:xfrm>
            <a:off x="2632075" y="875030"/>
            <a:ext cx="3143885" cy="363601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5" y="472330"/>
            <a:ext cx="8520600" cy="572700"/>
          </a:xfrm>
        </p:spPr>
        <p:txBody>
          <a:bodyPr/>
          <a:p>
            <a:r>
              <a:rPr lang="en-US" sz="2400" b="1">
                <a:solidFill>
                  <a:srgbClr val="002060"/>
                </a:solidFill>
                <a:latin typeface="Times New Roman" panose="02020603050405020304" pitchFamily="18" charset="0"/>
                <a:cs typeface="Times New Roman" panose="02020603050405020304" pitchFamily="18" charset="0"/>
              </a:rPr>
              <a:t>Live Demo Of The Project</a:t>
            </a:r>
            <a:endParaRPr lang="en-US" sz="2400" b="1">
              <a:solidFill>
                <a:srgbClr val="002060"/>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0" y="0"/>
            <a:ext cx="3476625" cy="306705"/>
          </a:xfrm>
          <a:prstGeom prst="rect">
            <a:avLst/>
          </a:prstGeom>
          <a:solidFill>
            <a:srgbClr val="223366"/>
          </a:solidFill>
        </p:spPr>
        <p:txBody>
          <a:bodyPr wrap="square" rtlCol="0">
            <a:spAutoFit/>
            <a:scene3d>
              <a:camera prst="orthographicFront"/>
              <a:lightRig rig="threePt" dir="t"/>
            </a:scene3d>
          </a:bodyPr>
          <a:p>
            <a:r>
              <a:rPr lang="en-US" b="1">
                <a:solidFill>
                  <a:schemeClr val="bg1"/>
                </a:solidFill>
                <a:latin typeface="Times New Roman" panose="02020603050405020304" pitchFamily="18" charset="0"/>
                <a:cs typeface="Times New Roman" panose="02020603050405020304" pitchFamily="18" charset="0"/>
                <a:sym typeface="+mn-ea"/>
              </a:rPr>
              <a:t>Spotify Music Recommentation System</a:t>
            </a:r>
            <a:endParaRPr lang="en-US">
              <a:ln>
                <a:solidFill>
                  <a:schemeClr val="bg1"/>
                </a:solidFill>
              </a:ln>
              <a:solidFill>
                <a:schemeClr val="tx1"/>
              </a:solidFill>
              <a:effectLst>
                <a:outerShdw blurRad="38100" dist="19050" dir="2700000" algn="tl" rotWithShape="0">
                  <a:schemeClr val="dk1">
                    <a:alpha val="40000"/>
                  </a:schemeClr>
                </a:outerShdw>
              </a:effectLst>
            </a:endParaRPr>
          </a:p>
        </p:txBody>
      </p:sp>
      <p:pic>
        <p:nvPicPr>
          <p:cNvPr id="6" name="VID_20241111083432">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560705" y="895350"/>
            <a:ext cx="7959725" cy="33528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105" y="408266"/>
            <a:ext cx="8520600" cy="4603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Times New Roman" panose="02020603050405020304" pitchFamily="18" charset="0"/>
                <a:cs typeface="Times New Roman" panose="02020603050405020304" pitchFamily="18" charset="0"/>
              </a:rPr>
              <a:t>Video of Project Demo</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pic>
        <p:nvPicPr>
          <p:cNvPr id="9" name="tamilselvan">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309245" y="868680"/>
            <a:ext cx="8519795" cy="360997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Conclusion</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762000" y="1133475"/>
            <a:ext cx="5861685" cy="2799715"/>
          </a:xfrm>
          <a:prstGeom prst="rect">
            <a:avLst/>
          </a:prstGeom>
          <a:noFill/>
        </p:spPr>
        <p:txBody>
          <a:bodyPr wrap="square" rtlCol="0">
            <a:spAutoFit/>
          </a:bodyPr>
          <a:p>
            <a:pPr algn="just"/>
            <a:r>
              <a:rPr lang="en-US"/>
              <a:t> </a:t>
            </a:r>
            <a:r>
              <a:rPr lang="en-US" sz="1600">
                <a:latin typeface="Times New Roman" panose="02020603050405020304" pitchFamily="18" charset="0"/>
                <a:cs typeface="Times New Roman" panose="02020603050405020304" pitchFamily="18" charset="0"/>
              </a:rPr>
              <a:t>In conclusion, The Spotify music recommendations system project has been a success, achieving its goals and objectives while providing a unique and personalized music recommendation experience for users.</a:t>
            </a:r>
            <a:endParaRPr lang="en-US" sz="1600">
              <a:latin typeface="Times New Roman" panose="02020603050405020304" pitchFamily="18" charset="0"/>
              <a:cs typeface="Times New Roman" panose="02020603050405020304" pitchFamily="18" charset="0"/>
            </a:endParaRPr>
          </a:p>
          <a:p>
            <a:pPr algn="just"/>
            <a:endParaRPr lang="en-US" sz="1600">
              <a:latin typeface="Times New Roman" panose="02020603050405020304" pitchFamily="18" charset="0"/>
              <a:cs typeface="Times New Roman" panose="02020603050405020304" pitchFamily="18" charset="0"/>
            </a:endParaRPr>
          </a:p>
          <a:p>
            <a:pPr algn="just"/>
            <a:r>
              <a:rPr lang="en-US" sz="1600">
                <a:latin typeface="Times New Roman" panose="02020603050405020304" pitchFamily="18" charset="0"/>
                <a:cs typeface="Times New Roman" panose="02020603050405020304" pitchFamily="18" charset="0"/>
              </a:rPr>
              <a:t> The system has been designed to provide personalized music recommendations based on user behavior, preferences, and listening history, and has been shown to improve user engagement and satisfaction.</a:t>
            </a:r>
            <a:endParaRPr lang="en-US" sz="1600">
              <a:latin typeface="Times New Roman" panose="02020603050405020304" pitchFamily="18" charset="0"/>
              <a:cs typeface="Times New Roman" panose="02020603050405020304" pitchFamily="18" charset="0"/>
            </a:endParaRPr>
          </a:p>
          <a:p>
            <a:pPr algn="just"/>
            <a:endParaRPr lang="en-US" sz="1600">
              <a:latin typeface="Times New Roman" panose="02020603050405020304" pitchFamily="18" charset="0"/>
              <a:cs typeface="Times New Roman" panose="02020603050405020304" pitchFamily="18" charset="0"/>
            </a:endParaRPr>
          </a:p>
          <a:p>
            <a:pPr indent="0" algn="just">
              <a:buNone/>
            </a:pPr>
            <a:endParaRPr lang="en-US" sz="160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82B6CD32-2537-46E7-8CC3-A58D44622414}">
  <ds:schemaRefs/>
</ds:datastoreItem>
</file>

<file path=docProps/app.xml><?xml version="1.0" encoding="utf-8"?>
<Properties xmlns="http://schemas.openxmlformats.org/officeDocument/2006/extended-properties" xmlns:vt="http://schemas.openxmlformats.org/officeDocument/2006/docPropsVTypes">
  <TotalTime>0</TotalTime>
  <Words>2987</Words>
  <Application>WPS Presentation</Application>
  <PresentationFormat>On-screen Show (16:9)</PresentationFormat>
  <Paragraphs>91</Paragraphs>
  <Slides>11</Slides>
  <Notes>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Arial</vt:lpstr>
      <vt:lpstr>SimSun</vt:lpstr>
      <vt:lpstr>Wingdings</vt:lpstr>
      <vt:lpstr>Arial</vt:lpstr>
      <vt:lpstr>Calibri</vt:lpstr>
      <vt:lpstr>Times New Roman</vt:lpstr>
      <vt:lpstr>Times New Roman</vt:lpstr>
      <vt:lpstr>Microsoft YaHei</vt:lpstr>
      <vt:lpstr>Arial Unicode MS</vt:lpstr>
      <vt:lpstr>Simple Light</vt:lpstr>
      <vt:lpstr>PowerPoint 演示文稿</vt:lpstr>
      <vt:lpstr>PowerPoint 演示文稿</vt:lpstr>
      <vt:lpstr>Abstract</vt:lpstr>
      <vt:lpstr>Problem Statement</vt:lpstr>
      <vt:lpstr>Proposed Solution</vt:lpstr>
      <vt:lpstr>System Architecture</vt:lpstr>
      <vt:lpstr>Live Demo Of The Project</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jmkmonster</cp:lastModifiedBy>
  <cp:revision>21</cp:revision>
  <dcterms:created xsi:type="dcterms:W3CDTF">2024-10-27T06:01:00Z</dcterms:created>
  <dcterms:modified xsi:type="dcterms:W3CDTF">2024-11-11T14:27:55Z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13F12C02A4E24663AC05EB75DF8D33C6_13</vt:lpwstr>
  </property>
  <property fmtid="{D5CDD505-2E9C-101B-9397-08002B2CF9AE}" pid="11" name="KSOProductBuildVer">
    <vt:lpwstr>1033-12.2.0.18607</vt:lpwstr>
  </property>
</Properties>
</file>